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84" r:id="rId5"/>
    <p:sldId id="285" r:id="rId6"/>
    <p:sldId id="259" r:id="rId7"/>
    <p:sldId id="260" r:id="rId8"/>
    <p:sldId id="296" r:id="rId9"/>
    <p:sldId id="263" r:id="rId10"/>
    <p:sldId id="264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78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998540-05FE-46AD-AE13-4CEDFBF8B3C5}">
  <a:tblStyle styleId="{4B998540-05FE-46AD-AE13-4CEDFBF8B3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14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13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150" y="1759800"/>
            <a:ext cx="4371926" cy="3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0275" y="2175625"/>
            <a:ext cx="3879000" cy="287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4072" y="2340786"/>
            <a:ext cx="3879000" cy="26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431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A4BC"/>
              </a:buClr>
              <a:buSzPts val="3200"/>
              <a:buChar char="●"/>
              <a:defRPr sz="3200">
                <a:solidFill>
                  <a:srgbClr val="A7A4BC"/>
                </a:solidFill>
              </a:defRPr>
            </a:lvl1pPr>
            <a:lvl2pPr marL="914400" lvl="1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2pPr>
            <a:lvl3pPr marL="1371600" lvl="2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3pPr>
            <a:lvl4pPr marL="1828800" lvl="3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>
                <a:solidFill>
                  <a:srgbClr val="A7A4BC"/>
                </a:solidFill>
              </a:defRPr>
            </a:lvl4pPr>
            <a:lvl5pPr marL="2286000" lvl="4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5pPr>
            <a:lvl6pPr marL="2743200" lvl="5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6pPr>
            <a:lvl7pPr marL="3200400" lvl="6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>
                <a:solidFill>
                  <a:srgbClr val="A7A4BC"/>
                </a:solidFill>
              </a:defRPr>
            </a:lvl7pPr>
            <a:lvl8pPr marL="3657600" lvl="7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8pPr>
            <a:lvl9pPr marL="4114800" lvl="8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90571" y="571075"/>
            <a:ext cx="648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 b="1">
              <a:solidFill>
                <a:srgbClr val="A7D86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8204" y="2372421"/>
            <a:ext cx="3533400" cy="2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D86D"/>
              </a:buClr>
              <a:buSzPts val="2200"/>
              <a:buFont typeface="Muli"/>
              <a:buChar char="●"/>
              <a:defRPr sz="2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"/>
              <a:buChar char="○"/>
              <a:defRPr sz="2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"/>
              <a:buChar char="■"/>
              <a:defRPr sz="2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"/>
              <a:buChar char="●"/>
              <a:defRPr sz="2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"/>
              <a:buChar char="○"/>
              <a:defRPr sz="2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"/>
              <a:buChar char="■"/>
              <a:defRPr sz="2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"/>
              <a:buChar char="●"/>
              <a:defRPr sz="2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"/>
              <a:buChar char="○"/>
              <a:defRPr sz="2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"/>
              <a:buChar char="■"/>
              <a:defRPr sz="2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1300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1300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1300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1300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1300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1300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1300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1300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3203849" y="4803998"/>
            <a:ext cx="223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NZ" dirty="0" smtClean="0">
                <a:solidFill>
                  <a:schemeClr val="tx2"/>
                </a:solidFill>
              </a:rPr>
              <a:t>© Abhipray P. Paturkar</a:t>
            </a:r>
          </a:p>
          <a:p>
            <a:endParaRPr lang="en-NZ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Supervised Machine Learning</a:t>
            </a:r>
            <a:endParaRPr dirty="0"/>
          </a:p>
        </p:txBody>
      </p:sp>
      <p:sp>
        <p:nvSpPr>
          <p:cNvPr id="3" name="Google Shape;65;p14"/>
          <p:cNvSpPr txBox="1">
            <a:spLocks/>
          </p:cNvSpPr>
          <p:nvPr/>
        </p:nvSpPr>
        <p:spPr>
          <a:xfrm>
            <a:off x="755576" y="3651870"/>
            <a:ext cx="2160240" cy="42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6000"/>
              <a:buFont typeface="Poppins"/>
              <a:buNone/>
              <a:defRPr sz="60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6000"/>
              <a:buFont typeface="Poppins"/>
              <a:buNone/>
              <a:defRPr sz="60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6000"/>
              <a:buFont typeface="Poppins"/>
              <a:buNone/>
              <a:defRPr sz="60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6000"/>
              <a:buFont typeface="Poppins"/>
              <a:buNone/>
              <a:defRPr sz="60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6000"/>
              <a:buFont typeface="Poppins"/>
              <a:buNone/>
              <a:defRPr sz="60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6000"/>
              <a:buFont typeface="Poppins"/>
              <a:buNone/>
              <a:defRPr sz="60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6000"/>
              <a:buFont typeface="Poppins"/>
              <a:buNone/>
              <a:defRPr sz="60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6000"/>
              <a:buFont typeface="Poppins"/>
              <a:buNone/>
              <a:defRPr sz="60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6000"/>
              <a:buFont typeface="Poppins"/>
              <a:buNone/>
              <a:defRPr sz="60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100" dirty="0" smtClean="0">
                <a:solidFill>
                  <a:srgbClr val="0070C0"/>
                </a:solidFill>
              </a:rPr>
              <a:t>By</a:t>
            </a:r>
          </a:p>
          <a:p>
            <a:r>
              <a:rPr lang="en-US" sz="1100" dirty="0" smtClean="0">
                <a:solidFill>
                  <a:srgbClr val="0070C0"/>
                </a:solidFill>
              </a:rPr>
              <a:t>Abhipray P. Paturkar</a:t>
            </a:r>
          </a:p>
          <a:p>
            <a:r>
              <a:rPr lang="en-US" sz="1100" dirty="0" smtClean="0">
                <a:solidFill>
                  <a:srgbClr val="0070C0"/>
                </a:solidFill>
              </a:rPr>
              <a:t>Massey University,</a:t>
            </a:r>
          </a:p>
          <a:p>
            <a:r>
              <a:rPr lang="en-US" sz="1100" dirty="0" smtClean="0">
                <a:solidFill>
                  <a:srgbClr val="0070C0"/>
                </a:solidFill>
              </a:rPr>
              <a:t>New Zealand</a:t>
            </a:r>
            <a:endParaRPr lang="en-NZ" sz="11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7494"/>
            <a:ext cx="1944216" cy="1384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323528" y="5401"/>
            <a:ext cx="8507288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Linear Regression</a:t>
            </a:r>
            <a:endParaRPr dirty="0"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251520" y="1059582"/>
            <a:ext cx="8568952" cy="36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en-NZ" dirty="0"/>
              <a:t>Linear regression performs the task to predict a dependent variable value (y) based on a given independent variable (x). </a:t>
            </a:r>
            <a:endParaRPr lang="en-NZ" dirty="0" smtClean="0"/>
          </a:p>
          <a:p>
            <a:pPr marL="285750" indent="-285750"/>
            <a:r>
              <a:rPr lang="en-NZ" dirty="0" smtClean="0"/>
              <a:t>This </a:t>
            </a:r>
            <a:r>
              <a:rPr lang="en-NZ" dirty="0"/>
              <a:t>regression technique finds out a linear relationship between x (input) and y(output</a:t>
            </a:r>
            <a:r>
              <a:rPr lang="en-NZ" dirty="0" smtClean="0"/>
              <a:t>).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45" name="Group 44"/>
          <p:cNvGrpSpPr/>
          <p:nvPr/>
        </p:nvGrpSpPr>
        <p:grpSpPr>
          <a:xfrm>
            <a:off x="1835696" y="2067694"/>
            <a:ext cx="6408712" cy="2972559"/>
            <a:chOff x="1835696" y="2067694"/>
            <a:chExt cx="6408712" cy="2972559"/>
          </a:xfrm>
        </p:grpSpPr>
        <p:grpSp>
          <p:nvGrpSpPr>
            <p:cNvPr id="42" name="Group 41"/>
            <p:cNvGrpSpPr/>
            <p:nvPr/>
          </p:nvGrpSpPr>
          <p:grpSpPr>
            <a:xfrm>
              <a:off x="1835696" y="2067694"/>
              <a:ext cx="6408712" cy="2963470"/>
              <a:chOff x="1835696" y="2067694"/>
              <a:chExt cx="6408712" cy="296347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5696" y="2067694"/>
                <a:ext cx="4417693" cy="2963470"/>
              </a:xfrm>
              <a:prstGeom prst="rect">
                <a:avLst/>
              </a:prstGeom>
            </p:spPr>
          </p:pic>
          <p:cxnSp>
            <p:nvCxnSpPr>
              <p:cNvPr id="34" name="Elbow Connector 33"/>
              <p:cNvCxnSpPr>
                <a:endCxn id="38" idx="1"/>
              </p:cNvCxnSpPr>
              <p:nvPr/>
            </p:nvCxnSpPr>
            <p:spPr>
              <a:xfrm>
                <a:off x="4935227" y="2779930"/>
                <a:ext cx="1366020" cy="133579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6301247" y="2813481"/>
                <a:ext cx="194316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/>
                  <a:t>Hypothesis function for linear regression</a:t>
                </a:r>
                <a:endParaRPr lang="en-NZ" sz="700" b="1" dirty="0"/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4755" y="3002789"/>
                <a:ext cx="1296144" cy="193454"/>
              </a:xfrm>
              <a:prstGeom prst="rect">
                <a:avLst/>
              </a:prstGeom>
            </p:spPr>
          </p:pic>
        </p:grpSp>
        <p:sp>
          <p:nvSpPr>
            <p:cNvPr id="43" name="TextBox 42"/>
            <p:cNvSpPr txBox="1"/>
            <p:nvPr/>
          </p:nvSpPr>
          <p:spPr>
            <a:xfrm>
              <a:off x="4572000" y="4732476"/>
              <a:ext cx="2274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Work Experience (years)</a:t>
              </a:r>
              <a:endParaRPr lang="en-NZ" b="1" dirty="0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654962" y="2759619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Salary</a:t>
              </a:r>
              <a:endParaRPr lang="en-NZ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01"/>
            <a:ext cx="6300300" cy="857400"/>
          </a:xfrm>
        </p:spPr>
        <p:txBody>
          <a:bodyPr/>
          <a:lstStyle/>
          <a:p>
            <a:pPr algn="ctr"/>
            <a:r>
              <a:rPr lang="en-US" dirty="0" smtClean="0"/>
              <a:t>Pros and Cons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347614"/>
            <a:ext cx="3960440" cy="2843400"/>
          </a:xfrm>
        </p:spPr>
        <p:txBody>
          <a:bodyPr/>
          <a:lstStyle/>
          <a:p>
            <a:pPr marL="127000" indent="0">
              <a:buNone/>
            </a:pPr>
            <a:r>
              <a:rPr lang="en-US" b="1" dirty="0" smtClean="0"/>
              <a:t>Pros</a:t>
            </a:r>
          </a:p>
          <a:p>
            <a:r>
              <a:rPr lang="en-NZ" dirty="0"/>
              <a:t>Linear regression is straightforward to understand and explain, and can be regularized to avoid overfitting</a:t>
            </a:r>
            <a:r>
              <a:rPr lang="en-NZ" dirty="0" smtClean="0"/>
              <a:t>.</a:t>
            </a:r>
          </a:p>
          <a:p>
            <a:r>
              <a:rPr lang="en-NZ" dirty="0" smtClean="0"/>
              <a:t>Linear </a:t>
            </a:r>
            <a:r>
              <a:rPr lang="en-NZ" dirty="0"/>
              <a:t>models can be updated easily with new data using </a:t>
            </a:r>
            <a:r>
              <a:rPr lang="en-NZ" dirty="0" smtClean="0"/>
              <a:t>gradient </a:t>
            </a:r>
            <a:r>
              <a:rPr lang="en-NZ" dirty="0"/>
              <a:t>descent.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427984" y="1347614"/>
            <a:ext cx="4392488" cy="2843400"/>
          </a:xfrm>
        </p:spPr>
        <p:txBody>
          <a:bodyPr/>
          <a:lstStyle/>
          <a:p>
            <a:pPr marL="127000" indent="0">
              <a:buNone/>
            </a:pPr>
            <a:r>
              <a:rPr lang="en-US" b="1" dirty="0" smtClean="0"/>
              <a:t>Cons</a:t>
            </a:r>
          </a:p>
          <a:p>
            <a:r>
              <a:rPr lang="en-NZ" dirty="0"/>
              <a:t>Linear regression performs poorly when there are non-linear relationships</a:t>
            </a:r>
            <a:r>
              <a:rPr lang="en-NZ" dirty="0" smtClean="0"/>
              <a:t>.</a:t>
            </a:r>
          </a:p>
          <a:p>
            <a:r>
              <a:rPr lang="en-NZ" dirty="0" smtClean="0"/>
              <a:t>Adding </a:t>
            </a:r>
            <a:r>
              <a:rPr lang="en-NZ" dirty="0"/>
              <a:t>the </a:t>
            </a:r>
            <a:r>
              <a:rPr lang="en-NZ" dirty="0" smtClean="0"/>
              <a:t>polynomial terms </a:t>
            </a:r>
            <a:r>
              <a:rPr lang="en-NZ" dirty="0"/>
              <a:t>can be tricky and </a:t>
            </a:r>
            <a:r>
              <a:rPr lang="en-NZ" dirty="0" smtClean="0"/>
              <a:t>time-consuming.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8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323528" y="-92546"/>
            <a:ext cx="8507288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Logistic Regression</a:t>
            </a:r>
            <a:endParaRPr dirty="0"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251520" y="699542"/>
            <a:ext cx="8568952" cy="444395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en-NZ" dirty="0"/>
              <a:t>L</a:t>
            </a:r>
            <a:r>
              <a:rPr lang="en-NZ" dirty="0" smtClean="0"/>
              <a:t>inear regression could help </a:t>
            </a:r>
            <a:r>
              <a:rPr lang="en-NZ" dirty="0"/>
              <a:t>us </a:t>
            </a:r>
            <a:r>
              <a:rPr lang="en-NZ" dirty="0" smtClean="0"/>
              <a:t>to predict </a:t>
            </a:r>
            <a:r>
              <a:rPr lang="en-NZ" dirty="0"/>
              <a:t>the student’s test score on a scale of 0 - 100.</a:t>
            </a:r>
            <a:r>
              <a:rPr lang="en-NZ" dirty="0" smtClean="0"/>
              <a:t> </a:t>
            </a:r>
          </a:p>
          <a:p>
            <a:pPr marL="285750" indent="-285750"/>
            <a:r>
              <a:rPr lang="en-NZ" dirty="0"/>
              <a:t>Logistic Regression could help use </a:t>
            </a:r>
            <a:r>
              <a:rPr lang="en-NZ" dirty="0" smtClean="0"/>
              <a:t>to predict </a:t>
            </a:r>
            <a:r>
              <a:rPr lang="en-NZ" dirty="0"/>
              <a:t>whether the student passed or failed</a:t>
            </a:r>
            <a:r>
              <a:rPr lang="en-NZ" dirty="0" smtClean="0"/>
              <a:t>.</a:t>
            </a:r>
          </a:p>
          <a:p>
            <a:pPr marL="285750" indent="-285750"/>
            <a:r>
              <a:rPr lang="en-US" dirty="0" smtClean="0"/>
              <a:t>Types of logistic regression:</a:t>
            </a:r>
          </a:p>
          <a:p>
            <a:pPr marL="742950" lvl="1" indent="-285750"/>
            <a:r>
              <a:rPr lang="en-US" dirty="0" smtClean="0"/>
              <a:t>Binary class (Pass/Fail)</a:t>
            </a:r>
          </a:p>
          <a:p>
            <a:pPr marL="742950" lvl="1" indent="-285750"/>
            <a:r>
              <a:rPr lang="en-US" dirty="0" smtClean="0"/>
              <a:t>Multi class (Cats, Dogs, Sheep)</a:t>
            </a:r>
          </a:p>
          <a:p>
            <a:pPr marL="742950" lvl="1" indent="-285750"/>
            <a:r>
              <a:rPr lang="en-US" dirty="0" smtClean="0"/>
              <a:t>Ordinal (Three or more classes e.g. Movie rating from 1 to 5)</a:t>
            </a:r>
            <a:endParaRPr lang="en-US" dirty="0"/>
          </a:p>
          <a:p>
            <a:pPr marL="285750" indent="-285750"/>
            <a:r>
              <a:rPr lang="en-US" b="1" dirty="0" smtClean="0"/>
              <a:t>Decision boundary: </a:t>
            </a:r>
            <a:r>
              <a:rPr lang="en-NZ" dirty="0"/>
              <a:t>To predict which class a data belongs, a threshold can be set. Based upon this threshold, the obtained estimated probability is classified into classes</a:t>
            </a:r>
            <a:r>
              <a:rPr lang="en-NZ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NZ" dirty="0"/>
              <a:t>Say, if </a:t>
            </a:r>
            <a:r>
              <a:rPr lang="en-NZ" dirty="0" smtClean="0"/>
              <a:t>predicted value </a:t>
            </a:r>
            <a:r>
              <a:rPr lang="en-NZ" dirty="0"/>
              <a:t>≥ 0.5, then </a:t>
            </a:r>
            <a:r>
              <a:rPr lang="en-NZ" dirty="0" smtClean="0"/>
              <a:t>classify student as Passed else as Failed.</a:t>
            </a:r>
            <a:endParaRPr lang="en-US" dirty="0" smtClean="0"/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3340454" y="3651870"/>
            <a:ext cx="1663594" cy="1368152"/>
            <a:chOff x="3340454" y="3651870"/>
            <a:chExt cx="1663594" cy="1368152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3340454" y="5020022"/>
              <a:ext cx="166359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340454" y="3651870"/>
              <a:ext cx="0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&quot;No&quot; Symbol 9"/>
            <p:cNvSpPr/>
            <p:nvPr/>
          </p:nvSpPr>
          <p:spPr>
            <a:xfrm>
              <a:off x="4179663" y="3761116"/>
              <a:ext cx="72008" cy="108012"/>
            </a:xfrm>
            <a:prstGeom prst="noSmoking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19" name="&quot;No&quot; Symbol 18"/>
            <p:cNvSpPr/>
            <p:nvPr/>
          </p:nvSpPr>
          <p:spPr>
            <a:xfrm>
              <a:off x="4332063" y="3913516"/>
              <a:ext cx="72008" cy="108012"/>
            </a:xfrm>
            <a:prstGeom prst="noSmoking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0" name="&quot;No&quot; Symbol 19"/>
            <p:cNvSpPr/>
            <p:nvPr/>
          </p:nvSpPr>
          <p:spPr>
            <a:xfrm>
              <a:off x="4484463" y="4065916"/>
              <a:ext cx="72008" cy="108012"/>
            </a:xfrm>
            <a:prstGeom prst="noSmoking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1" name="&quot;No&quot; Symbol 20"/>
            <p:cNvSpPr/>
            <p:nvPr/>
          </p:nvSpPr>
          <p:spPr>
            <a:xfrm>
              <a:off x="4636863" y="4218316"/>
              <a:ext cx="72008" cy="108012"/>
            </a:xfrm>
            <a:prstGeom prst="noSmoking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2" name="&quot;No&quot; Symbol 21"/>
            <p:cNvSpPr/>
            <p:nvPr/>
          </p:nvSpPr>
          <p:spPr>
            <a:xfrm>
              <a:off x="4789263" y="4370716"/>
              <a:ext cx="72008" cy="108012"/>
            </a:xfrm>
            <a:prstGeom prst="noSmoking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3" name="&quot;No&quot; Symbol 22"/>
            <p:cNvSpPr/>
            <p:nvPr/>
          </p:nvSpPr>
          <p:spPr>
            <a:xfrm>
              <a:off x="4215667" y="4048623"/>
              <a:ext cx="72008" cy="108012"/>
            </a:xfrm>
            <a:prstGeom prst="noSmoking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4" name="&quot;No&quot; Symbol 23"/>
            <p:cNvSpPr/>
            <p:nvPr/>
          </p:nvSpPr>
          <p:spPr>
            <a:xfrm>
              <a:off x="4368067" y="4164310"/>
              <a:ext cx="72008" cy="108012"/>
            </a:xfrm>
            <a:prstGeom prst="noSmoking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5" name="&quot;No&quot; Symbol 24"/>
            <p:cNvSpPr/>
            <p:nvPr/>
          </p:nvSpPr>
          <p:spPr>
            <a:xfrm>
              <a:off x="4484463" y="4326328"/>
              <a:ext cx="72008" cy="108012"/>
            </a:xfrm>
            <a:prstGeom prst="noSmoking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7" name="&quot;No&quot; Symbol 26"/>
            <p:cNvSpPr/>
            <p:nvPr/>
          </p:nvSpPr>
          <p:spPr>
            <a:xfrm>
              <a:off x="4600859" y="4380334"/>
              <a:ext cx="72008" cy="108012"/>
            </a:xfrm>
            <a:prstGeom prst="noSmoking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8" name="&quot;No&quot; Symbol 27"/>
            <p:cNvSpPr/>
            <p:nvPr/>
          </p:nvSpPr>
          <p:spPr>
            <a:xfrm>
              <a:off x="4541652" y="3859510"/>
              <a:ext cx="72008" cy="108012"/>
            </a:xfrm>
            <a:prstGeom prst="noSmoking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9" name="&quot;No&quot; Symbol 28"/>
            <p:cNvSpPr/>
            <p:nvPr/>
          </p:nvSpPr>
          <p:spPr>
            <a:xfrm>
              <a:off x="4708871" y="4065916"/>
              <a:ext cx="72008" cy="108012"/>
            </a:xfrm>
            <a:prstGeom prst="noSmoking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30" name="&quot;No&quot; Symbol 29"/>
            <p:cNvSpPr/>
            <p:nvPr/>
          </p:nvSpPr>
          <p:spPr>
            <a:xfrm>
              <a:off x="4179663" y="4386338"/>
              <a:ext cx="72008" cy="108012"/>
            </a:xfrm>
            <a:prstGeom prst="noSmoking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31" name="&quot;No&quot; Symbol 30"/>
            <p:cNvSpPr/>
            <p:nvPr/>
          </p:nvSpPr>
          <p:spPr>
            <a:xfrm>
              <a:off x="4302505" y="4316710"/>
              <a:ext cx="72008" cy="108012"/>
            </a:xfrm>
            <a:prstGeom prst="noSmoking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3371299" y="4367986"/>
              <a:ext cx="187167" cy="144016"/>
            </a:xfrm>
            <a:prstGeom prst="mathMultiply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2" name="Multiply 31"/>
            <p:cNvSpPr/>
            <p:nvPr/>
          </p:nvSpPr>
          <p:spPr>
            <a:xfrm>
              <a:off x="3523699" y="4520386"/>
              <a:ext cx="187167" cy="144016"/>
            </a:xfrm>
            <a:prstGeom prst="mathMultiply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3" name="Multiply 32"/>
            <p:cNvSpPr/>
            <p:nvPr/>
          </p:nvSpPr>
          <p:spPr>
            <a:xfrm>
              <a:off x="3676099" y="4672786"/>
              <a:ext cx="187167" cy="144016"/>
            </a:xfrm>
            <a:prstGeom prst="mathMultiply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5" name="Multiply 34"/>
            <p:cNvSpPr/>
            <p:nvPr/>
          </p:nvSpPr>
          <p:spPr>
            <a:xfrm>
              <a:off x="3828499" y="4825186"/>
              <a:ext cx="187167" cy="144016"/>
            </a:xfrm>
            <a:prstGeom prst="mathMultiply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6" name="Multiply 35"/>
            <p:cNvSpPr/>
            <p:nvPr/>
          </p:nvSpPr>
          <p:spPr>
            <a:xfrm>
              <a:off x="3558466" y="4290324"/>
              <a:ext cx="187167" cy="144016"/>
            </a:xfrm>
            <a:prstGeom prst="mathMultiply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7" name="Multiply 36"/>
            <p:cNvSpPr/>
            <p:nvPr/>
          </p:nvSpPr>
          <p:spPr>
            <a:xfrm>
              <a:off x="3828499" y="4398336"/>
              <a:ext cx="187167" cy="144016"/>
            </a:xfrm>
            <a:prstGeom prst="mathMultiply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9" name="Multiply 38"/>
            <p:cNvSpPr/>
            <p:nvPr/>
          </p:nvSpPr>
          <p:spPr>
            <a:xfrm>
              <a:off x="3768411" y="4532834"/>
              <a:ext cx="187167" cy="144016"/>
            </a:xfrm>
            <a:prstGeom prst="mathMultiply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0" name="Multiply 39"/>
            <p:cNvSpPr/>
            <p:nvPr/>
          </p:nvSpPr>
          <p:spPr>
            <a:xfrm>
              <a:off x="4018576" y="4816802"/>
              <a:ext cx="187167" cy="144016"/>
            </a:xfrm>
            <a:prstGeom prst="mathMultiply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3" name="Multiply 42"/>
            <p:cNvSpPr/>
            <p:nvPr/>
          </p:nvSpPr>
          <p:spPr>
            <a:xfrm>
              <a:off x="3953635" y="4608372"/>
              <a:ext cx="187167" cy="144016"/>
            </a:xfrm>
            <a:prstGeom prst="mathMultiply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4" name="Multiply 43"/>
            <p:cNvSpPr/>
            <p:nvPr/>
          </p:nvSpPr>
          <p:spPr>
            <a:xfrm>
              <a:off x="3461451" y="4664402"/>
              <a:ext cx="187167" cy="144016"/>
            </a:xfrm>
            <a:prstGeom prst="mathMultiply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5" name="Multiply 44"/>
            <p:cNvSpPr/>
            <p:nvPr/>
          </p:nvSpPr>
          <p:spPr>
            <a:xfrm>
              <a:off x="3363100" y="4816802"/>
              <a:ext cx="187167" cy="144016"/>
            </a:xfrm>
            <a:prstGeom prst="mathMultiply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6" name="Multiply 45"/>
            <p:cNvSpPr/>
            <p:nvPr/>
          </p:nvSpPr>
          <p:spPr>
            <a:xfrm>
              <a:off x="3581244" y="4847865"/>
              <a:ext cx="187167" cy="144016"/>
            </a:xfrm>
            <a:prstGeom prst="mathMultiply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464882" y="3761116"/>
              <a:ext cx="1076770" cy="1158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/>
          <p:nvPr/>
        </p:nvCxnSpPr>
        <p:spPr>
          <a:xfrm>
            <a:off x="4484463" y="4808418"/>
            <a:ext cx="1455689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8144" y="4687713"/>
            <a:ext cx="1471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Decision Boundary</a:t>
            </a:r>
            <a:endParaRPr lang="en-NZ" sz="1100" b="1" dirty="0"/>
          </a:p>
        </p:txBody>
      </p:sp>
    </p:spTree>
    <p:extLst>
      <p:ext uri="{BB962C8B-B14F-4D97-AF65-F5344CB8AC3E}">
        <p14:creationId xmlns:p14="http://schemas.microsoft.com/office/powerpoint/2010/main" val="16348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01"/>
            <a:ext cx="6300300" cy="857400"/>
          </a:xfrm>
        </p:spPr>
        <p:txBody>
          <a:bodyPr/>
          <a:lstStyle/>
          <a:p>
            <a:pPr algn="ctr"/>
            <a:r>
              <a:rPr lang="en-US" dirty="0" smtClean="0"/>
              <a:t>Pros and Cons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347614"/>
            <a:ext cx="3744416" cy="2843400"/>
          </a:xfrm>
        </p:spPr>
        <p:txBody>
          <a:bodyPr/>
          <a:lstStyle/>
          <a:p>
            <a:pPr marL="127000" indent="0">
              <a:buNone/>
            </a:pPr>
            <a:r>
              <a:rPr lang="en-US" b="1" dirty="0" smtClean="0"/>
              <a:t>Pros</a:t>
            </a:r>
          </a:p>
          <a:p>
            <a:r>
              <a:rPr lang="en-NZ" dirty="0"/>
              <a:t>Outputs have a nice probabilistic interpretation, and the algorithm can be regularized to avoid overfitting</a:t>
            </a:r>
            <a:r>
              <a:rPr lang="en-NZ" dirty="0" smtClean="0"/>
              <a:t>.</a:t>
            </a:r>
          </a:p>
          <a:p>
            <a:r>
              <a:rPr lang="en-NZ" dirty="0"/>
              <a:t>Logistic models can be updated easily with new data using </a:t>
            </a:r>
            <a:r>
              <a:rPr lang="en-NZ" dirty="0" smtClean="0"/>
              <a:t>gradient </a:t>
            </a:r>
            <a:r>
              <a:rPr lang="en-NZ" dirty="0"/>
              <a:t>descent.</a:t>
            </a:r>
          </a:p>
          <a:p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427984" y="1347614"/>
            <a:ext cx="4320480" cy="2843400"/>
          </a:xfrm>
        </p:spPr>
        <p:txBody>
          <a:bodyPr/>
          <a:lstStyle/>
          <a:p>
            <a:pPr marL="127000" indent="0">
              <a:buNone/>
            </a:pPr>
            <a:r>
              <a:rPr lang="en-US" b="1" dirty="0" smtClean="0"/>
              <a:t>Cons</a:t>
            </a:r>
          </a:p>
          <a:p>
            <a:r>
              <a:rPr lang="en-NZ" dirty="0"/>
              <a:t>Logistic regression tends to underperform when there are multiple or non-linear decision boundaries</a:t>
            </a:r>
            <a:r>
              <a:rPr lang="en-NZ" dirty="0" smtClean="0"/>
              <a:t>.</a:t>
            </a:r>
          </a:p>
          <a:p>
            <a:r>
              <a:rPr lang="en-NZ" dirty="0"/>
              <a:t>They are not flexible enough to naturally capture more complex relationships.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16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323528" y="-92546"/>
            <a:ext cx="8507288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Support Vector Machine</a:t>
            </a:r>
            <a:endParaRPr dirty="0"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251520" y="771550"/>
            <a:ext cx="8568952" cy="43204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en-NZ" dirty="0"/>
              <a:t>SVM </a:t>
            </a:r>
            <a:r>
              <a:rPr lang="en-NZ" dirty="0" smtClean="0"/>
              <a:t>can </a:t>
            </a:r>
            <a:r>
              <a:rPr lang="en-NZ" dirty="0"/>
              <a:t>be used for both regression and classification tasks. But, it is widely used in classification objectives.</a:t>
            </a:r>
            <a:endParaRPr lang="en-NZ" dirty="0" smtClean="0"/>
          </a:p>
          <a:p>
            <a:pPr marL="285750" indent="-285750"/>
            <a:r>
              <a:rPr lang="en-NZ" dirty="0"/>
              <a:t>The objective of the support vector machine algorithm is to find a hyperplane in an N-dimensional space(N — the number of features) that distinctly classifies the data points.</a:t>
            </a:r>
          </a:p>
          <a:p>
            <a:pPr marL="285750" indent="-285750"/>
            <a:endParaRPr lang="en-NZ" dirty="0"/>
          </a:p>
          <a:p>
            <a:pPr marL="285750" indent="-285750"/>
            <a:endParaRPr lang="en-US" dirty="0" smtClean="0"/>
          </a:p>
          <a:p>
            <a:pPr marL="285750" indent="-285750"/>
            <a:endParaRPr lang="en-US" dirty="0"/>
          </a:p>
          <a:p>
            <a:pPr marL="285750" indent="-285750"/>
            <a:endParaRPr lang="en-US" dirty="0" smtClean="0"/>
          </a:p>
          <a:p>
            <a:pPr marL="285750" indent="-285750"/>
            <a:endParaRPr lang="en-US" dirty="0"/>
          </a:p>
          <a:p>
            <a:pPr marL="285750" indent="-285750"/>
            <a:endParaRPr lang="en-US" dirty="0" smtClean="0"/>
          </a:p>
          <a:p>
            <a:pPr marL="285750" indent="-285750"/>
            <a:r>
              <a:rPr lang="en-NZ" dirty="0" smtClean="0"/>
              <a:t>Hyperplanes </a:t>
            </a:r>
            <a:r>
              <a:rPr lang="en-NZ" dirty="0"/>
              <a:t>are decision boundaries that help classify the data points.</a:t>
            </a:r>
          </a:p>
          <a:p>
            <a:pPr marL="285750" indent="-285750"/>
            <a:endParaRPr dirty="0"/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2211710"/>
            <a:ext cx="3981123" cy="19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3558"/>
            <a:ext cx="8219256" cy="4082167"/>
          </a:xfrm>
        </p:spPr>
        <p:txBody>
          <a:bodyPr/>
          <a:lstStyle/>
          <a:p>
            <a:r>
              <a:rPr lang="en-NZ" dirty="0"/>
              <a:t>Data points falling on either side of the hyperplane can be attributed to different classes. </a:t>
            </a:r>
            <a:endParaRPr lang="en-NZ" dirty="0" smtClean="0"/>
          </a:p>
          <a:p>
            <a:r>
              <a:rPr lang="en-NZ" dirty="0"/>
              <a:t>Support vectors are data points that are closer to the hyperplane and influence the position and orientation of the hyperplane.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NZ" dirty="0"/>
              <a:t>Using these support vectors, we maximize the margin of the classifier</a:t>
            </a:r>
            <a:r>
              <a:rPr lang="en-NZ" dirty="0" smtClean="0"/>
              <a:t>.</a:t>
            </a:r>
          </a:p>
          <a:p>
            <a:r>
              <a:rPr lang="en-NZ" dirty="0"/>
              <a:t>These are the points that help us build our SVM.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7" name="Google Shape;133;p22"/>
          <p:cNvSpPr txBox="1">
            <a:spLocks noGrp="1"/>
          </p:cNvSpPr>
          <p:nvPr>
            <p:ph type="title"/>
          </p:nvPr>
        </p:nvSpPr>
        <p:spPr>
          <a:xfrm>
            <a:off x="323528" y="-92546"/>
            <a:ext cx="8507288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Support Vector Machine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86" y="2139702"/>
            <a:ext cx="3774257" cy="181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9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01"/>
            <a:ext cx="6300300" cy="857400"/>
          </a:xfrm>
        </p:spPr>
        <p:txBody>
          <a:bodyPr/>
          <a:lstStyle/>
          <a:p>
            <a:pPr algn="ctr"/>
            <a:r>
              <a:rPr lang="en-US" dirty="0" smtClean="0"/>
              <a:t>Pros and Cons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347614"/>
            <a:ext cx="3888432" cy="2843400"/>
          </a:xfrm>
        </p:spPr>
        <p:txBody>
          <a:bodyPr/>
          <a:lstStyle/>
          <a:p>
            <a:pPr marL="127000" indent="0">
              <a:buNone/>
            </a:pPr>
            <a:r>
              <a:rPr lang="en-US" b="1" dirty="0" smtClean="0"/>
              <a:t>Pros</a:t>
            </a:r>
          </a:p>
          <a:p>
            <a:r>
              <a:rPr lang="en-NZ" dirty="0"/>
              <a:t>SVM's can model non-linear decision boundaries, and there are many kernels to choose from</a:t>
            </a:r>
            <a:r>
              <a:rPr lang="en-NZ" dirty="0" smtClean="0"/>
              <a:t>.</a:t>
            </a:r>
          </a:p>
          <a:p>
            <a:r>
              <a:rPr lang="en-NZ" dirty="0"/>
              <a:t>They are also fairly robust against overfitting, especially in high-dimensional space.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139952" y="1347614"/>
            <a:ext cx="4680520" cy="2843400"/>
          </a:xfrm>
        </p:spPr>
        <p:txBody>
          <a:bodyPr/>
          <a:lstStyle/>
          <a:p>
            <a:pPr marL="127000" indent="0">
              <a:buNone/>
            </a:pPr>
            <a:r>
              <a:rPr lang="en-US" b="1" dirty="0" smtClean="0"/>
              <a:t>Cons</a:t>
            </a:r>
          </a:p>
          <a:p>
            <a:r>
              <a:rPr lang="en-NZ" dirty="0"/>
              <a:t>However, SVM's are memory intensive, trickier to tune due to the importance of picking the right kernel, and don't scale well to larger datasets.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98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3558"/>
            <a:ext cx="8219256" cy="4082167"/>
          </a:xfrm>
        </p:spPr>
        <p:txBody>
          <a:bodyPr/>
          <a:lstStyle/>
          <a:p>
            <a:r>
              <a:rPr lang="en-US" dirty="0" smtClean="0"/>
              <a:t>How accurate is the classifier?</a:t>
            </a:r>
          </a:p>
          <a:p>
            <a:r>
              <a:rPr lang="en-US" dirty="0" smtClean="0"/>
              <a:t>When the classifier is wrong, how is it wrong?</a:t>
            </a:r>
          </a:p>
          <a:p>
            <a:pPr marL="127000" indent="0">
              <a:buNone/>
            </a:pPr>
            <a:r>
              <a:rPr lang="en-US" b="1" dirty="0" smtClean="0"/>
              <a:t>Answer:</a:t>
            </a:r>
          </a:p>
          <a:p>
            <a:r>
              <a:rPr lang="en-US" dirty="0" smtClean="0"/>
              <a:t>Split the available data into a training set and a test set.</a:t>
            </a:r>
          </a:p>
          <a:p>
            <a:r>
              <a:rPr lang="en-US" dirty="0" smtClean="0"/>
              <a:t>Train the classifier in the training set and evaluate based on the test set.</a:t>
            </a:r>
          </a:p>
          <a:p>
            <a:pPr marL="127000" indent="0">
              <a:buNone/>
            </a:pPr>
            <a:r>
              <a:rPr lang="en-US" dirty="0" smtClean="0"/>
              <a:t> </a:t>
            </a:r>
            <a:endParaRPr lang="en-NZ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accuracy of a classifier on a given test set is the percentage of test set elements that are correctly classified by the classifier.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7" name="Google Shape;133;p22"/>
          <p:cNvSpPr txBox="1">
            <a:spLocks noGrp="1"/>
          </p:cNvSpPr>
          <p:nvPr>
            <p:ph type="title"/>
          </p:nvPr>
        </p:nvSpPr>
        <p:spPr>
          <a:xfrm>
            <a:off x="323528" y="-92546"/>
            <a:ext cx="8507288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Model Evaluation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9782"/>
            <a:ext cx="4355976" cy="102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3558"/>
            <a:ext cx="8219256" cy="4082167"/>
          </a:xfrm>
        </p:spPr>
        <p:txBody>
          <a:bodyPr/>
          <a:lstStyle/>
          <a:p>
            <a:r>
              <a:rPr lang="en-US" dirty="0" smtClean="0"/>
              <a:t>It is a mechanism to show how a model is performing in terms of false positives and false negatives.</a:t>
            </a:r>
          </a:p>
          <a:p>
            <a:r>
              <a:rPr lang="en-US" dirty="0" smtClean="0"/>
              <a:t>Provides more information than a single accuracy figure.</a:t>
            </a:r>
          </a:p>
          <a:p>
            <a:r>
              <a:rPr lang="en-US" dirty="0" smtClean="0"/>
              <a:t>Extendable to any number of classes.</a:t>
            </a:r>
          </a:p>
          <a:p>
            <a:pPr marL="127000" indent="0">
              <a:buNone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7" name="Google Shape;133;p22"/>
          <p:cNvSpPr txBox="1">
            <a:spLocks noGrp="1"/>
          </p:cNvSpPr>
          <p:nvPr>
            <p:ph type="title"/>
          </p:nvPr>
        </p:nvSpPr>
        <p:spPr>
          <a:xfrm>
            <a:off x="323528" y="-92546"/>
            <a:ext cx="8507288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Confusion Matrix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15765"/>
            <a:ext cx="3096344" cy="2007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79856"/>
            <a:ext cx="3228535" cy="210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3558"/>
            <a:ext cx="8219256" cy="4082167"/>
          </a:xfrm>
        </p:spPr>
        <p:txBody>
          <a:bodyPr/>
          <a:lstStyle/>
          <a:p>
            <a:r>
              <a:rPr lang="en-US" dirty="0" smtClean="0"/>
              <a:t>What if the training-test split is not random?</a:t>
            </a:r>
          </a:p>
          <a:p>
            <a:r>
              <a:rPr lang="en-NZ" dirty="0"/>
              <a:t>This will result in </a:t>
            </a:r>
            <a:r>
              <a:rPr lang="en-NZ" dirty="0" smtClean="0"/>
              <a:t>overfitting or under-fitting.</a:t>
            </a:r>
            <a:endParaRPr lang="en-US" dirty="0" smtClean="0"/>
          </a:p>
          <a:p>
            <a:endParaRPr lang="en-US" dirty="0" smtClean="0"/>
          </a:p>
          <a:p>
            <a:pPr marL="127000" indent="0">
              <a:buNone/>
            </a:pPr>
            <a:r>
              <a:rPr lang="en-US" dirty="0" smtClean="0"/>
              <a:t> 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7" name="Google Shape;133;p22"/>
          <p:cNvSpPr txBox="1">
            <a:spLocks noGrp="1"/>
          </p:cNvSpPr>
          <p:nvPr>
            <p:ph type="title"/>
          </p:nvPr>
        </p:nvSpPr>
        <p:spPr>
          <a:xfrm>
            <a:off x="323528" y="-92546"/>
            <a:ext cx="8507288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Cross Validation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7694"/>
            <a:ext cx="5323915" cy="5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57200" y="282175"/>
            <a:ext cx="8579296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is Machine Learning?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203848" y="2859782"/>
            <a:ext cx="6480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496" y="1347614"/>
            <a:ext cx="5472608" cy="3501911"/>
          </a:xfrm>
        </p:spPr>
        <p:txBody>
          <a:bodyPr/>
          <a:lstStyle/>
          <a:p>
            <a:pPr marL="127000" indent="0">
              <a:buNone/>
            </a:pPr>
            <a:r>
              <a:rPr lang="en-NZ" dirty="0"/>
              <a:t>A computer program is said to learn from </a:t>
            </a:r>
            <a:r>
              <a:rPr lang="en-NZ" dirty="0">
                <a:solidFill>
                  <a:srgbClr val="FF0000"/>
                </a:solidFill>
              </a:rPr>
              <a:t>experience E</a:t>
            </a:r>
            <a:r>
              <a:rPr lang="en-NZ" dirty="0"/>
              <a:t> with respect to some </a:t>
            </a:r>
            <a:r>
              <a:rPr lang="en-NZ" dirty="0">
                <a:solidFill>
                  <a:srgbClr val="FF0000"/>
                </a:solidFill>
              </a:rPr>
              <a:t>task T</a:t>
            </a:r>
            <a:r>
              <a:rPr lang="en-NZ" dirty="0"/>
              <a:t> and some </a:t>
            </a:r>
            <a:r>
              <a:rPr lang="en-NZ" dirty="0">
                <a:solidFill>
                  <a:srgbClr val="FF0000"/>
                </a:solidFill>
              </a:rPr>
              <a:t>performance measure P</a:t>
            </a:r>
            <a:r>
              <a:rPr lang="en-NZ" dirty="0"/>
              <a:t>, if its performance on T, as measured by P, improves with experience E</a:t>
            </a:r>
            <a:r>
              <a:rPr lang="en-NZ" dirty="0" smtClean="0"/>
              <a:t>.</a:t>
            </a:r>
          </a:p>
          <a:p>
            <a:pPr marL="127000" indent="0">
              <a:buNone/>
            </a:pPr>
            <a:r>
              <a:rPr lang="en-US" b="1" dirty="0"/>
              <a:t>Learning</a:t>
            </a:r>
            <a:r>
              <a:rPr lang="en-US" dirty="0"/>
              <a:t> = Improving with experience at some task</a:t>
            </a:r>
            <a:endParaRPr lang="en-NZ" dirty="0"/>
          </a:p>
          <a:p>
            <a:pPr marL="127000" indent="0">
              <a:buNone/>
            </a:pPr>
            <a:endParaRPr lang="en-US" dirty="0" smtClean="0"/>
          </a:p>
          <a:p>
            <a:pPr marL="127000" indent="0">
              <a:buNone/>
            </a:pPr>
            <a:endParaRPr lang="en-NZ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" y="3320079"/>
            <a:ext cx="5688631" cy="108011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306036" y="3273235"/>
            <a:ext cx="550125" cy="307777"/>
            <a:chOff x="3311860" y="2840175"/>
            <a:chExt cx="550125" cy="307777"/>
          </a:xfrm>
        </p:grpSpPr>
        <p:sp>
          <p:nvSpPr>
            <p:cNvPr id="21" name="TextBox 20"/>
            <p:cNvSpPr txBox="1"/>
            <p:nvPr/>
          </p:nvSpPr>
          <p:spPr>
            <a:xfrm>
              <a:off x="3568315" y="2840175"/>
              <a:ext cx="293670" cy="30777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</a:t>
              </a:r>
              <a:endParaRPr lang="en-NZ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311860" y="2994063"/>
              <a:ext cx="2520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752020" y="4362353"/>
            <a:ext cx="672342" cy="307777"/>
            <a:chOff x="4572000" y="3939902"/>
            <a:chExt cx="672342" cy="307777"/>
          </a:xfrm>
        </p:grpSpPr>
        <p:sp>
          <p:nvSpPr>
            <p:cNvPr id="29" name="TextBox 28"/>
            <p:cNvSpPr txBox="1"/>
            <p:nvPr/>
          </p:nvSpPr>
          <p:spPr>
            <a:xfrm>
              <a:off x="4939450" y="3939902"/>
              <a:ext cx="304892" cy="30777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</a:t>
              </a:r>
              <a:endParaRPr lang="en-NZ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572000" y="3939902"/>
              <a:ext cx="360040" cy="1538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971544" y="3706249"/>
            <a:ext cx="556920" cy="307777"/>
            <a:chOff x="3937656" y="3239695"/>
            <a:chExt cx="556920" cy="307777"/>
          </a:xfrm>
        </p:grpSpPr>
        <p:sp>
          <p:nvSpPr>
            <p:cNvPr id="28" name="TextBox 27"/>
            <p:cNvSpPr txBox="1"/>
            <p:nvPr/>
          </p:nvSpPr>
          <p:spPr>
            <a:xfrm>
              <a:off x="4189684" y="3239695"/>
              <a:ext cx="304892" cy="30777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</a:t>
              </a:r>
              <a:endParaRPr lang="en-NZ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937656" y="3384733"/>
              <a:ext cx="2520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>
            <a:spLocks noGrp="1"/>
          </p:cNvSpPr>
          <p:nvPr>
            <p:ph type="ctrTitle" idx="4294967295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303" name="Google Shape;303;p36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25"/>
            <a:ext cx="48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/>
              <a:t>Any questions?</a:t>
            </a:r>
            <a:endParaRPr sz="3600" b="1"/>
          </a:p>
        </p:txBody>
      </p:sp>
      <p:sp>
        <p:nvSpPr>
          <p:cNvPr id="305" name="Google Shape;305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 idx="4294967295"/>
          </p:nvPr>
        </p:nvSpPr>
        <p:spPr>
          <a:xfrm>
            <a:off x="683568" y="30291"/>
            <a:ext cx="4791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Magic?</a:t>
            </a:r>
            <a:endParaRPr sz="6000"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4294967295"/>
          </p:nvPr>
        </p:nvSpPr>
        <p:spPr>
          <a:xfrm>
            <a:off x="539552" y="1428498"/>
            <a:ext cx="4791300" cy="31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/>
              <a:t>No, more like </a:t>
            </a:r>
            <a:r>
              <a:rPr lang="en-US" altLang="en-US" sz="2800" b="1" dirty="0" smtClean="0"/>
              <a:t>gardening</a:t>
            </a:r>
            <a:endParaRPr lang="en-US" altLang="en-US" sz="2800" b="1" dirty="0" smtClean="0">
              <a:solidFill>
                <a:srgbClr val="FFCC00"/>
              </a:solidFill>
              <a:latin typeface="Arial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b="1" dirty="0" smtClean="0">
                <a:solidFill>
                  <a:srgbClr val="FFCC00"/>
                </a:solidFill>
                <a:ea typeface="+mn-ea"/>
                <a:cs typeface="+mn-cs"/>
              </a:rPr>
              <a:t>Seeds</a:t>
            </a:r>
            <a:r>
              <a:rPr lang="en-US" altLang="en-US" sz="28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ea typeface="+mn-ea"/>
                <a:cs typeface="+mn-cs"/>
              </a:rPr>
              <a:t>= Algorithms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b="1" dirty="0">
                <a:solidFill>
                  <a:srgbClr val="996633"/>
                </a:solidFill>
                <a:ea typeface="+mn-ea"/>
                <a:cs typeface="+mn-cs"/>
              </a:rPr>
              <a:t>Nutrients</a:t>
            </a:r>
            <a:r>
              <a:rPr lang="en-US" altLang="en-US" sz="2800" dirty="0">
                <a:solidFill>
                  <a:srgbClr val="000000"/>
                </a:solidFill>
                <a:ea typeface="+mn-ea"/>
                <a:cs typeface="+mn-cs"/>
              </a:rPr>
              <a:t> = Data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b="1" dirty="0">
                <a:solidFill>
                  <a:srgbClr val="FF3300"/>
                </a:solidFill>
                <a:ea typeface="+mn-ea"/>
                <a:cs typeface="+mn-cs"/>
              </a:rPr>
              <a:t>Gardener</a:t>
            </a:r>
            <a:r>
              <a:rPr lang="en-US" altLang="en-US" sz="2800" dirty="0">
                <a:solidFill>
                  <a:srgbClr val="000000"/>
                </a:solidFill>
                <a:ea typeface="+mn-ea"/>
                <a:cs typeface="+mn-cs"/>
              </a:rPr>
              <a:t> = You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b="1" dirty="0">
                <a:solidFill>
                  <a:srgbClr val="33CC33"/>
                </a:solidFill>
                <a:ea typeface="+mn-ea"/>
                <a:cs typeface="+mn-cs"/>
              </a:rPr>
              <a:t>Plants</a:t>
            </a:r>
            <a:r>
              <a:rPr lang="en-US" altLang="en-US" sz="2800" dirty="0">
                <a:solidFill>
                  <a:srgbClr val="000000"/>
                </a:solidFill>
                <a:ea typeface="+mn-ea"/>
                <a:cs typeface="+mn-cs"/>
              </a:rPr>
              <a:t> = Programs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600" b="1"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148064" y="2283718"/>
            <a:ext cx="3672408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Oval 2"/>
          <p:cNvSpPr/>
          <p:nvPr/>
        </p:nvSpPr>
        <p:spPr>
          <a:xfrm>
            <a:off x="8748464" y="2643758"/>
            <a:ext cx="288032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7" name="Picture 6" descr="natural_organic_garde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6672"/>
            <a:ext cx="335121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Google Shape;70;p15"/>
          <p:cNvSpPr txBox="1">
            <a:spLocks/>
          </p:cNvSpPr>
          <p:nvPr/>
        </p:nvSpPr>
        <p:spPr>
          <a:xfrm>
            <a:off x="457200" y="282175"/>
            <a:ext cx="8579296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NZ" sz="5400" b="1" dirty="0" smtClean="0">
                <a:solidFill>
                  <a:srgbClr val="92D050"/>
                </a:solidFill>
                <a:latin typeface="Poppins"/>
              </a:rPr>
              <a:t>ML Applications</a:t>
            </a:r>
            <a:endParaRPr lang="en-NZ" sz="5400" b="1" dirty="0">
              <a:solidFill>
                <a:srgbClr val="92D050"/>
              </a:solidFill>
              <a:latin typeface="Poppi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2355726"/>
            <a:ext cx="3600400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99909"/>
            <a:ext cx="6264696" cy="2412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48464" y="2571750"/>
            <a:ext cx="3600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75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Google Shape;70;p15"/>
          <p:cNvSpPr txBox="1">
            <a:spLocks/>
          </p:cNvSpPr>
          <p:nvPr/>
        </p:nvSpPr>
        <p:spPr>
          <a:xfrm>
            <a:off x="457200" y="282175"/>
            <a:ext cx="8579296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92D050"/>
                </a:solidFill>
                <a:latin typeface="Poppins"/>
              </a:rPr>
              <a:t>The Learning Process</a:t>
            </a:r>
            <a:endParaRPr lang="en-NZ" sz="5400" b="1" dirty="0">
              <a:solidFill>
                <a:srgbClr val="92D050"/>
              </a:solidFill>
              <a:latin typeface="Poppi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2080" y="2499742"/>
            <a:ext cx="352839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24" y="1635646"/>
            <a:ext cx="7111084" cy="230425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48464" y="2571750"/>
            <a:ext cx="288032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40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0" y="-92546"/>
            <a:ext cx="9001000" cy="9361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Machine Learning Algorithms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91630"/>
            <a:ext cx="5330203" cy="2258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971600" y="1131590"/>
            <a:ext cx="3888432" cy="30243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/>
              <a:t>We are given a dataset and we already know what our correct output should look like, having that idea that there is a relationalship between input and output.</a:t>
            </a:r>
            <a:endParaRPr sz="2400" dirty="0"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Google Shape;86;p17"/>
          <p:cNvSpPr txBox="1">
            <a:spLocks/>
          </p:cNvSpPr>
          <p:nvPr/>
        </p:nvSpPr>
        <p:spPr>
          <a:xfrm>
            <a:off x="179512" y="-452586"/>
            <a:ext cx="9001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NZ" sz="4800" b="1" dirty="0" smtClean="0">
                <a:solidFill>
                  <a:srgbClr val="92D050"/>
                </a:solidFill>
                <a:latin typeface="Poppins"/>
              </a:rPr>
              <a:t>Supervised Machine Learning </a:t>
            </a:r>
            <a:endParaRPr lang="en-NZ" sz="4800" b="1" dirty="0">
              <a:solidFill>
                <a:srgbClr val="92D050"/>
              </a:solidFill>
              <a:latin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Google Shape;70;p15"/>
          <p:cNvSpPr txBox="1">
            <a:spLocks/>
          </p:cNvSpPr>
          <p:nvPr/>
        </p:nvSpPr>
        <p:spPr>
          <a:xfrm>
            <a:off x="457200" y="282175"/>
            <a:ext cx="8579296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92D050"/>
                </a:solidFill>
                <a:latin typeface="Poppins"/>
              </a:rPr>
              <a:t>Workflow</a:t>
            </a:r>
            <a:endParaRPr lang="en-NZ" sz="5400" b="1" dirty="0">
              <a:solidFill>
                <a:srgbClr val="92D050"/>
              </a:solidFill>
              <a:latin typeface="Poppi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080" y="2427734"/>
            <a:ext cx="3528392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Oval 4"/>
          <p:cNvSpPr/>
          <p:nvPr/>
        </p:nvSpPr>
        <p:spPr>
          <a:xfrm>
            <a:off x="8748464" y="2643758"/>
            <a:ext cx="288032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7614"/>
            <a:ext cx="6305109" cy="314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467544" y="1347614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/>
              <a:t>Regression</a:t>
            </a:r>
          </a:p>
          <a:p>
            <a:pPr marL="285750" indent="-285750"/>
            <a:r>
              <a:rPr lang="en" dirty="0" smtClean="0"/>
              <a:t>Regression means to predict output value using training data</a:t>
            </a:r>
          </a:p>
          <a:p>
            <a:pPr marL="285750" indent="-285750"/>
            <a:r>
              <a:rPr lang="en" dirty="0" smtClean="0"/>
              <a:t>If it is a real number/continuous then it is regression problem</a:t>
            </a:r>
            <a:endParaRPr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179512" y="123478"/>
            <a:ext cx="8686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NZ" dirty="0">
                <a:solidFill>
                  <a:srgbClr val="92D050"/>
                </a:solidFill>
              </a:rPr>
              <a:t>Supervised Machine Learning </a:t>
            </a:r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2"/>
          </p:nvPr>
        </p:nvSpPr>
        <p:spPr>
          <a:xfrm>
            <a:off x="3059832" y="1347614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Classification</a:t>
            </a:r>
            <a:endParaRPr b="1" dirty="0"/>
          </a:p>
          <a:p>
            <a:pPr marL="285750" indent="-285750"/>
            <a:r>
              <a:rPr lang="en" dirty="0" smtClean="0"/>
              <a:t>Classification means to group the output into a class</a:t>
            </a:r>
          </a:p>
          <a:p>
            <a:pPr marL="285750" indent="-285750"/>
            <a:r>
              <a:rPr lang="en" dirty="0" smtClean="0"/>
              <a:t>If it is discrete data, then it is classification problem</a:t>
            </a:r>
            <a:endParaRPr dirty="0"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we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766</Words>
  <Application>Microsoft Office PowerPoint</Application>
  <PresentationFormat>On-screen Show (16:9)</PresentationFormat>
  <Paragraphs>127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Muli</vt:lpstr>
      <vt:lpstr>Poppins</vt:lpstr>
      <vt:lpstr>Gower template</vt:lpstr>
      <vt:lpstr>Supervised Machine Learning</vt:lpstr>
      <vt:lpstr>What is Machine Learning?</vt:lpstr>
      <vt:lpstr>Magic?</vt:lpstr>
      <vt:lpstr>PowerPoint Presentation</vt:lpstr>
      <vt:lpstr>PowerPoint Presentation</vt:lpstr>
      <vt:lpstr>Machine Learning Algorithms</vt:lpstr>
      <vt:lpstr>PowerPoint Presentation</vt:lpstr>
      <vt:lpstr>PowerPoint Presentation</vt:lpstr>
      <vt:lpstr>Supervised Machine Learning </vt:lpstr>
      <vt:lpstr>Linear Regression</vt:lpstr>
      <vt:lpstr>Pros and Cons</vt:lpstr>
      <vt:lpstr>Logistic Regression</vt:lpstr>
      <vt:lpstr>Pros and Cons</vt:lpstr>
      <vt:lpstr>Support Vector Machine</vt:lpstr>
      <vt:lpstr>Support Vector Machine</vt:lpstr>
      <vt:lpstr>Pros and Cons</vt:lpstr>
      <vt:lpstr>Model Evaluation</vt:lpstr>
      <vt:lpstr>Confusion Matrix</vt:lpstr>
      <vt:lpstr>Cross Validation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Machine Learning</dc:title>
  <dc:creator>Paturkar, Abhipray</dc:creator>
  <cp:lastModifiedBy>Bailey, Donald</cp:lastModifiedBy>
  <cp:revision>33</cp:revision>
  <dcterms:modified xsi:type="dcterms:W3CDTF">2019-03-22T00:47:02Z</dcterms:modified>
</cp:coreProperties>
</file>